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ira Sans Extra Condensed Medium"/>
      <p:regular r:id="rId19"/>
      <p:bold r:id="rId20"/>
      <p:italic r:id="rId21"/>
      <p:boldItalic r:id="rId22"/>
    </p:embeddedFont>
    <p:embeddedFont>
      <p:font typeface="Roboto Condensed"/>
      <p:regular r:id="rId23"/>
      <p:bold r:id="rId24"/>
      <p:italic r:id="rId25"/>
      <p:boldItalic r:id="rId26"/>
    </p:embeddedFont>
    <p:embeddedFont>
      <p:font typeface="Roboto Condensed Light"/>
      <p:regular r:id="rId27"/>
      <p:bold r:id="rId28"/>
      <p:italic r:id="rId29"/>
      <p:boldItalic r:id="rId30"/>
    </p:embeddedFont>
    <p:embeddedFont>
      <p:font typeface="Exo 2"/>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RobotoCondensed-bold.fntdata"/><Relationship Id="rId23"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boldItalic.fntdata"/><Relationship Id="rId25" Type="http://schemas.openxmlformats.org/officeDocument/2006/relationships/font" Target="fonts/RobotoCondensed-italic.fntdata"/><Relationship Id="rId28" Type="http://schemas.openxmlformats.org/officeDocument/2006/relationships/font" Target="fonts/RobotoCondensedLight-bold.fntdata"/><Relationship Id="rId27" Type="http://schemas.openxmlformats.org/officeDocument/2006/relationships/font" Target="fonts/RobotoCondensed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regular.fntdata"/><Relationship Id="rId30" Type="http://schemas.openxmlformats.org/officeDocument/2006/relationships/font" Target="fonts/RobotoCondensedLight-boldItalic.fntdata"/><Relationship Id="rId11" Type="http://schemas.openxmlformats.org/officeDocument/2006/relationships/slide" Target="slides/slide7.xml"/><Relationship Id="rId33" Type="http://schemas.openxmlformats.org/officeDocument/2006/relationships/font" Target="fonts/Exo2-italic.fntdata"/><Relationship Id="rId10" Type="http://schemas.openxmlformats.org/officeDocument/2006/relationships/slide" Target="slides/slide6.xml"/><Relationship Id="rId32" Type="http://schemas.openxmlformats.org/officeDocument/2006/relationships/font" Target="fonts/Exo2-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Exo2-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fae4f87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fae4f87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ae4f87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ae4f87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natural language processing toolkit (NLTK) and XGBoost which is an optimised distributed</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Gradient Boosting library in Python, were used for the development process.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fa589b46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fa589b46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sciencedirect.com/science/article/pii/S2590291121000747" TargetMode="External"/><Relationship Id="rId4" Type="http://schemas.openxmlformats.org/officeDocument/2006/relationships/hyperlink" Target="https://saejournal.com/wp-content/uploads/2021/07/Personality-Prediction-Using-Machine-Learning.pdf" TargetMode="External"/><Relationship Id="rId5" Type="http://schemas.openxmlformats.org/officeDocument/2006/relationships/hyperlink" Target="https://rismakov.com/mbti-prediction/category/xgboo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kaggle.com/datasnaek/mbti-type"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469575" y="1393700"/>
            <a:ext cx="72267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Personality Prediction System</a:t>
            </a:r>
            <a:endParaRPr/>
          </a:p>
        </p:txBody>
      </p:sp>
      <p:cxnSp>
        <p:nvCxnSpPr>
          <p:cNvPr id="144" name="Google Shape;144;p29"/>
          <p:cNvCxnSpPr/>
          <p:nvPr/>
        </p:nvCxnSpPr>
        <p:spPr>
          <a:xfrm>
            <a:off x="6003475" y="3176000"/>
            <a:ext cx="24600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200"/>
                                        <p:tgtEl>
                                          <p:spTgt spid="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nvSpPr>
        <p:spPr>
          <a:xfrm>
            <a:off x="1041300" y="1430500"/>
            <a:ext cx="6447900" cy="308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rPr>
              <a:t>3. 	</a:t>
            </a:r>
            <a:r>
              <a:rPr b="1" lang="en">
                <a:solidFill>
                  <a:schemeClr val="dk1"/>
                </a:solidFill>
              </a:rPr>
              <a:t>Splitting the Features:</a:t>
            </a:r>
            <a:endParaRPr b="1">
              <a:solidFill>
                <a:schemeClr val="dk1"/>
              </a:solidFill>
            </a:endParaRPr>
          </a:p>
          <a:p>
            <a:pPr indent="457200" lvl="0" marL="457200" rtl="0" algn="l">
              <a:lnSpc>
                <a:spcPct val="150000"/>
              </a:lnSpc>
              <a:spcBef>
                <a:spcPts val="0"/>
              </a:spcBef>
              <a:spcAft>
                <a:spcPts val="0"/>
              </a:spcAft>
              <a:buNone/>
            </a:pPr>
            <a:r>
              <a:rPr lang="en">
                <a:solidFill>
                  <a:schemeClr val="dk1"/>
                </a:solidFill>
              </a:rPr>
              <a:t>X: user posts in TF-IDF representation </a:t>
            </a:r>
            <a:endParaRPr>
              <a:solidFill>
                <a:schemeClr val="dk1"/>
              </a:solidFill>
            </a:endParaRPr>
          </a:p>
          <a:p>
            <a:pPr indent="457200" lvl="0" marL="457200" rtl="0" algn="l">
              <a:lnSpc>
                <a:spcPct val="150000"/>
              </a:lnSpc>
              <a:spcBef>
                <a:spcPts val="0"/>
              </a:spcBef>
              <a:spcAft>
                <a:spcPts val="0"/>
              </a:spcAft>
              <a:buNone/>
            </a:pPr>
            <a:r>
              <a:rPr lang="en">
                <a:solidFill>
                  <a:schemeClr val="dk1"/>
                </a:solidFill>
              </a:rPr>
              <a:t>Y: Personality type in Binarised MBTI form</a:t>
            </a:r>
            <a:endParaRPr>
              <a:solidFill>
                <a:schemeClr val="dk1"/>
              </a:solidFill>
            </a:endParaRPr>
          </a:p>
          <a:p>
            <a:pPr indent="457200" lvl="0" marL="45720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rPr>
              <a:t>4. 	Training Model </a:t>
            </a:r>
            <a:endParaRPr b="1">
              <a:solidFill>
                <a:schemeClr val="dk1"/>
              </a:solidFill>
            </a:endParaRPr>
          </a:p>
          <a:p>
            <a:pPr indent="-317500" lvl="0" marL="914400" rtl="0" algn="l">
              <a:lnSpc>
                <a:spcPct val="115000"/>
              </a:lnSpc>
              <a:spcBef>
                <a:spcPts val="0"/>
              </a:spcBef>
              <a:spcAft>
                <a:spcPts val="0"/>
              </a:spcAft>
              <a:buClr>
                <a:schemeClr val="dk1"/>
              </a:buClr>
              <a:buSzPts val="1400"/>
              <a:buAutoNum type="alphaLcPeriod"/>
            </a:pPr>
            <a:r>
              <a:rPr lang="en">
                <a:solidFill>
                  <a:schemeClr val="dk1"/>
                </a:solidFill>
              </a:rPr>
              <a:t>In total, 70% of the data was used as the training set and 30% of the data was used as the test set. The model was fit onto the training data and the predictions were made for the testing data.</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203" name="Google Shape;203;p38"/>
          <p:cNvSpPr txBox="1"/>
          <p:nvPr>
            <p:ph type="ctrTitle"/>
          </p:nvPr>
        </p:nvSpPr>
        <p:spPr>
          <a:xfrm>
            <a:off x="926262" y="153275"/>
            <a:ext cx="72915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Pipeline (Contd.)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nvSpPr>
        <p:spPr>
          <a:xfrm>
            <a:off x="957725" y="3519875"/>
            <a:ext cx="520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KNN Classifier</a:t>
            </a:r>
            <a:endParaRPr>
              <a:solidFill>
                <a:schemeClr val="dk1"/>
              </a:solidFill>
            </a:endParaRPr>
          </a:p>
          <a:p>
            <a:pPr indent="0" lvl="0" marL="0" rtl="0" algn="l">
              <a:spcBef>
                <a:spcPts val="0"/>
              </a:spcBef>
              <a:spcAft>
                <a:spcPts val="0"/>
              </a:spcAft>
              <a:buNone/>
            </a:pPr>
            <a:r>
              <a:rPr lang="en">
                <a:solidFill>
                  <a:schemeClr val="dk1"/>
                </a:solidFill>
              </a:rPr>
              <a:t>IE: Introversion (I) / Extroversion (E) Accuracy: 76.67%</a:t>
            </a:r>
            <a:endParaRPr>
              <a:solidFill>
                <a:schemeClr val="dk1"/>
              </a:solidFill>
            </a:endParaRPr>
          </a:p>
          <a:p>
            <a:pPr indent="0" lvl="0" marL="0" rtl="0" algn="l">
              <a:spcBef>
                <a:spcPts val="0"/>
              </a:spcBef>
              <a:spcAft>
                <a:spcPts val="0"/>
              </a:spcAft>
              <a:buNone/>
            </a:pPr>
            <a:r>
              <a:rPr lang="en">
                <a:solidFill>
                  <a:schemeClr val="dk1"/>
                </a:solidFill>
              </a:rPr>
              <a:t>NS: Intuition (N) / Sensing (S) Accuracy: 85.82%</a:t>
            </a:r>
            <a:endParaRPr>
              <a:solidFill>
                <a:schemeClr val="dk1"/>
              </a:solidFill>
            </a:endParaRPr>
          </a:p>
          <a:p>
            <a:pPr indent="0" lvl="0" marL="0" rtl="0" algn="l">
              <a:spcBef>
                <a:spcPts val="0"/>
              </a:spcBef>
              <a:spcAft>
                <a:spcPts val="0"/>
              </a:spcAft>
              <a:buNone/>
            </a:pPr>
            <a:r>
              <a:rPr lang="en">
                <a:solidFill>
                  <a:schemeClr val="dk1"/>
                </a:solidFill>
              </a:rPr>
              <a:t>FT: Feeling (F) / Thinking (T) Accuracy: 54.70%</a:t>
            </a:r>
            <a:endParaRPr>
              <a:solidFill>
                <a:schemeClr val="dk1"/>
              </a:solidFill>
            </a:endParaRPr>
          </a:p>
          <a:p>
            <a:pPr indent="0" lvl="0" marL="0" rtl="0" algn="l">
              <a:spcBef>
                <a:spcPts val="0"/>
              </a:spcBef>
              <a:spcAft>
                <a:spcPts val="0"/>
              </a:spcAft>
              <a:buNone/>
            </a:pPr>
            <a:r>
              <a:rPr lang="en">
                <a:solidFill>
                  <a:schemeClr val="dk1"/>
                </a:solidFill>
              </a:rPr>
              <a:t>JP: Judging (J) / Perceiving (P) Accuracy: 40.20%</a:t>
            </a:r>
            <a:endParaRPr>
              <a:solidFill>
                <a:schemeClr val="dk1"/>
              </a:solidFill>
            </a:endParaRPr>
          </a:p>
        </p:txBody>
      </p:sp>
      <p:sp>
        <p:nvSpPr>
          <p:cNvPr id="209" name="Google Shape;209;p39"/>
          <p:cNvSpPr txBox="1"/>
          <p:nvPr/>
        </p:nvSpPr>
        <p:spPr>
          <a:xfrm>
            <a:off x="957725" y="2184150"/>
            <a:ext cx="531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XGBoost Classifier</a:t>
            </a:r>
            <a:endParaRPr/>
          </a:p>
          <a:p>
            <a:pPr indent="0" lvl="0" marL="0" rtl="0" algn="l">
              <a:spcBef>
                <a:spcPts val="0"/>
              </a:spcBef>
              <a:spcAft>
                <a:spcPts val="0"/>
              </a:spcAft>
              <a:buNone/>
            </a:pPr>
            <a:r>
              <a:rPr lang="en"/>
              <a:t>IE: Introversion (I) / Extroversion (E) Accuracy: 77.65%</a:t>
            </a:r>
            <a:endParaRPr/>
          </a:p>
          <a:p>
            <a:pPr indent="0" lvl="0" marL="0" rtl="0" algn="l">
              <a:spcBef>
                <a:spcPts val="0"/>
              </a:spcBef>
              <a:spcAft>
                <a:spcPts val="0"/>
              </a:spcAft>
              <a:buNone/>
            </a:pPr>
            <a:r>
              <a:rPr lang="en"/>
              <a:t>NS: Intuition (N) / Sensing (S) Accuracy: 86.06%</a:t>
            </a:r>
            <a:endParaRPr/>
          </a:p>
          <a:p>
            <a:pPr indent="0" lvl="0" marL="0" rtl="0" algn="l">
              <a:spcBef>
                <a:spcPts val="0"/>
              </a:spcBef>
              <a:spcAft>
                <a:spcPts val="0"/>
              </a:spcAft>
              <a:buNone/>
            </a:pPr>
            <a:r>
              <a:rPr lang="en"/>
              <a:t>FT: Feeling (F) / Thinking (T) Accuracy: 68.77%</a:t>
            </a:r>
            <a:endParaRPr/>
          </a:p>
          <a:p>
            <a:pPr indent="0" lvl="0" marL="0" rtl="0" algn="l">
              <a:spcBef>
                <a:spcPts val="0"/>
              </a:spcBef>
              <a:spcAft>
                <a:spcPts val="0"/>
              </a:spcAft>
              <a:buNone/>
            </a:pPr>
            <a:r>
              <a:rPr lang="en"/>
              <a:t>JP: Judging (J) / Perceiving (P) Accuracy: 64.83%</a:t>
            </a:r>
            <a:endParaRPr/>
          </a:p>
        </p:txBody>
      </p:sp>
      <p:sp>
        <p:nvSpPr>
          <p:cNvPr id="210" name="Google Shape;210;p39"/>
          <p:cNvSpPr txBox="1"/>
          <p:nvPr/>
        </p:nvSpPr>
        <p:spPr>
          <a:xfrm>
            <a:off x="957725" y="848425"/>
            <a:ext cx="531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 Forest </a:t>
            </a:r>
            <a:r>
              <a:rPr lang="en"/>
              <a:t>Classifier</a:t>
            </a:r>
            <a:endParaRPr/>
          </a:p>
          <a:p>
            <a:pPr indent="0" lvl="0" marL="0" rtl="0" algn="l">
              <a:spcBef>
                <a:spcPts val="0"/>
              </a:spcBef>
              <a:spcAft>
                <a:spcPts val="0"/>
              </a:spcAft>
              <a:buNone/>
            </a:pPr>
            <a:r>
              <a:rPr lang="en"/>
              <a:t>IE: Introversion (I) / Extroversion (E) Accuracy: 77.33%</a:t>
            </a:r>
            <a:endParaRPr/>
          </a:p>
          <a:p>
            <a:pPr indent="0" lvl="0" marL="0" rtl="0" algn="l">
              <a:spcBef>
                <a:spcPts val="0"/>
              </a:spcBef>
              <a:spcAft>
                <a:spcPts val="0"/>
              </a:spcAft>
              <a:buNone/>
            </a:pPr>
            <a:r>
              <a:rPr lang="en"/>
              <a:t>NS: Intuition (N) / Sensing (S) Accuracy: 86.03%</a:t>
            </a:r>
            <a:endParaRPr/>
          </a:p>
          <a:p>
            <a:pPr indent="0" lvl="0" marL="0" rtl="0" algn="l">
              <a:spcBef>
                <a:spcPts val="0"/>
              </a:spcBef>
              <a:spcAft>
                <a:spcPts val="0"/>
              </a:spcAft>
              <a:buNone/>
            </a:pPr>
            <a:r>
              <a:rPr lang="en"/>
              <a:t>FT: Feeling (F) / Thinking (T) Accuracy: 67.66%</a:t>
            </a:r>
            <a:endParaRPr/>
          </a:p>
          <a:p>
            <a:pPr indent="0" lvl="0" marL="0" rtl="0" algn="l">
              <a:spcBef>
                <a:spcPts val="0"/>
              </a:spcBef>
              <a:spcAft>
                <a:spcPts val="0"/>
              </a:spcAft>
              <a:buNone/>
            </a:pPr>
            <a:r>
              <a:rPr lang="en"/>
              <a:t>JP: Judging (J) / Perceiving (P) Accuracy: 62.80%</a:t>
            </a:r>
            <a:endParaRPr/>
          </a:p>
        </p:txBody>
      </p:sp>
      <p:sp>
        <p:nvSpPr>
          <p:cNvPr id="211" name="Google Shape;211;p39"/>
          <p:cNvSpPr txBox="1"/>
          <p:nvPr>
            <p:ph type="ctrTitle"/>
          </p:nvPr>
        </p:nvSpPr>
        <p:spPr>
          <a:xfrm>
            <a:off x="957737" y="-97775"/>
            <a:ext cx="7291500" cy="9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Arial"/>
                <a:ea typeface="Arial"/>
                <a:cs typeface="Arial"/>
                <a:sym typeface="Arial"/>
              </a:rPr>
              <a:t>5. </a:t>
            </a:r>
            <a:r>
              <a:rPr lang="en" sz="1400">
                <a:solidFill>
                  <a:schemeClr val="dk1"/>
                </a:solidFill>
                <a:latin typeface="Arial"/>
                <a:ea typeface="Arial"/>
                <a:cs typeface="Arial"/>
                <a:sym typeface="Arial"/>
              </a:rPr>
              <a:t>Evaluating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0"/>
          <p:cNvSpPr txBox="1"/>
          <p:nvPr/>
        </p:nvSpPr>
        <p:spPr>
          <a:xfrm>
            <a:off x="1041325" y="1212725"/>
            <a:ext cx="6805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Out of all the models, seen above we see that on an average XG Boost gives relatively good performance, hence we choose it to build our Personality prediction model. This will be beneficial as XGBoost model can even be used to evaluate and report on the performance on a test set for the model during training.</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results show that the methodology has better accuracy and reliability in comparison to other existing methods. Regarding the knowledge contribution in this paper, the presented methodology significantly improved the accuracy of recognising the Intuition (I)–Sensing (S) and Introversion (I)–Extroversion (E) personality categories, as well as slightly better accuracy for the Judging (J)–Perceiving (P) personality category. This can effectively assist NLP practitioners and psychologists in regards to identification of personality types and associated cognitive processes.</a:t>
            </a:r>
            <a:endParaRPr/>
          </a:p>
          <a:p>
            <a:pPr indent="0" lvl="0" marL="0" rtl="0" algn="l">
              <a:spcBef>
                <a:spcPts val="0"/>
              </a:spcBef>
              <a:spcAft>
                <a:spcPts val="0"/>
              </a:spcAft>
              <a:buClr>
                <a:schemeClr val="dk1"/>
              </a:buClr>
              <a:buSzPts val="1100"/>
              <a:buFont typeface="Arial"/>
              <a:buNone/>
            </a:pPr>
            <a:r>
              <a:t/>
            </a:r>
            <a:endParaRPr/>
          </a:p>
        </p:txBody>
      </p:sp>
      <p:sp>
        <p:nvSpPr>
          <p:cNvPr id="217" name="Google Shape;217;p40"/>
          <p:cNvSpPr txBox="1"/>
          <p:nvPr/>
        </p:nvSpPr>
        <p:spPr>
          <a:xfrm>
            <a:off x="1041325" y="448250"/>
            <a:ext cx="489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hlink"/>
                </a:solidFill>
                <a:latin typeface="Exo 2"/>
                <a:ea typeface="Exo 2"/>
                <a:cs typeface="Exo 2"/>
                <a:sym typeface="Exo 2"/>
              </a:rPr>
              <a:t>Result and Conclusion </a:t>
            </a:r>
            <a:endParaRPr b="1" sz="2400">
              <a:solidFill>
                <a:schemeClr val="hlink"/>
              </a:solidFill>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nvSpPr>
        <p:spPr>
          <a:xfrm>
            <a:off x="1041325" y="448250"/>
            <a:ext cx="4891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400">
                <a:solidFill>
                  <a:schemeClr val="hlink"/>
                </a:solidFill>
                <a:latin typeface="Exo 2"/>
                <a:ea typeface="Exo 2"/>
                <a:cs typeface="Exo 2"/>
                <a:sym typeface="Exo 2"/>
              </a:rPr>
              <a:t>Timeline and Progress</a:t>
            </a:r>
            <a:r>
              <a:rPr b="1" lang="en" sz="2400">
                <a:solidFill>
                  <a:schemeClr val="hlink"/>
                </a:solidFill>
                <a:latin typeface="Exo 2"/>
                <a:ea typeface="Exo 2"/>
                <a:cs typeface="Exo 2"/>
                <a:sym typeface="Exo 2"/>
              </a:rPr>
              <a:t> </a:t>
            </a:r>
            <a:endParaRPr b="1" sz="2400">
              <a:solidFill>
                <a:schemeClr val="hlink"/>
              </a:solidFill>
              <a:latin typeface="Exo 2"/>
              <a:ea typeface="Exo 2"/>
              <a:cs typeface="Exo 2"/>
              <a:sym typeface="Exo 2"/>
            </a:endParaRPr>
          </a:p>
        </p:txBody>
      </p:sp>
      <p:pic>
        <p:nvPicPr>
          <p:cNvPr id="223" name="Google Shape;223;p41"/>
          <p:cNvPicPr preferRelativeResize="0"/>
          <p:nvPr/>
        </p:nvPicPr>
        <p:blipFill>
          <a:blip r:embed="rId3">
            <a:alphaModFix/>
          </a:blip>
          <a:stretch>
            <a:fillRect/>
          </a:stretch>
        </p:blipFill>
        <p:spPr>
          <a:xfrm>
            <a:off x="152400" y="1154750"/>
            <a:ext cx="8839204" cy="3426918"/>
          </a:xfrm>
          <a:prstGeom prst="rect">
            <a:avLst/>
          </a:prstGeom>
          <a:noFill/>
          <a:ln>
            <a:noFill/>
          </a:ln>
        </p:spPr>
      </p:pic>
      <p:cxnSp>
        <p:nvCxnSpPr>
          <p:cNvPr id="224" name="Google Shape;224;p41"/>
          <p:cNvCxnSpPr/>
          <p:nvPr/>
        </p:nvCxnSpPr>
        <p:spPr>
          <a:xfrm flipH="1" rot="10800000">
            <a:off x="6072200" y="3429050"/>
            <a:ext cx="3600" cy="1214400"/>
          </a:xfrm>
          <a:prstGeom prst="straightConnector1">
            <a:avLst/>
          </a:prstGeom>
          <a:noFill/>
          <a:ln cap="flat" cmpd="sng" w="76200">
            <a:solidFill>
              <a:schemeClr val="dk2"/>
            </a:solidFill>
            <a:prstDash val="solid"/>
            <a:round/>
            <a:headEnd len="med" w="med" type="none"/>
            <a:tailEnd len="med" w="med" type="triangle"/>
          </a:ln>
        </p:spPr>
      </p:cxnSp>
      <p:sp>
        <p:nvSpPr>
          <p:cNvPr id="225" name="Google Shape;225;p41"/>
          <p:cNvSpPr txBox="1"/>
          <p:nvPr/>
        </p:nvSpPr>
        <p:spPr>
          <a:xfrm>
            <a:off x="5536425" y="4643450"/>
            <a:ext cx="12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Current Status</a:t>
            </a:r>
            <a:endParaRPr>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2"/>
          <p:cNvSpPr txBox="1"/>
          <p:nvPr/>
        </p:nvSpPr>
        <p:spPr>
          <a:xfrm>
            <a:off x="1551225" y="1122600"/>
            <a:ext cx="5194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500">
                <a:latin typeface="Exo 2"/>
                <a:ea typeface="Exo 2"/>
                <a:cs typeface="Exo 2"/>
                <a:sym typeface="Exo 2"/>
              </a:rPr>
              <a:t>Work/Code</a:t>
            </a:r>
            <a:endParaRPr b="1" sz="2500">
              <a:latin typeface="Exo 2"/>
              <a:ea typeface="Exo 2"/>
              <a:cs typeface="Exo 2"/>
              <a:sym typeface="Exo 2"/>
            </a:endParaRPr>
          </a:p>
        </p:txBody>
      </p:sp>
      <p:sp>
        <p:nvSpPr>
          <p:cNvPr id="231" name="Google Shape;231;p42"/>
          <p:cNvSpPr txBox="1"/>
          <p:nvPr/>
        </p:nvSpPr>
        <p:spPr>
          <a:xfrm>
            <a:off x="867450" y="1908425"/>
            <a:ext cx="80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https://colab.research.google.com/drive/1kwwCyo_-HA9hIXDbXzT7xYVa-Qjg2L1y?usp=sharing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idx="1" type="body"/>
          </p:nvPr>
        </p:nvSpPr>
        <p:spPr>
          <a:xfrm>
            <a:off x="870650" y="1144200"/>
            <a:ext cx="7671300" cy="3510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In this work, we intent to develop a system that can predict one’s personality based on the post or status one uploads on the social media network. </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This study is based on the prediction of Big Five Personality, MBTI (Myers-Briggs Type Indicator) </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317500" lvl="0" marL="457200" rtl="0" algn="just">
              <a:lnSpc>
                <a:spcPct val="15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I-E: Extraversion (E) or Introversion (I)</a:t>
            </a:r>
            <a:endParaRPr sz="1400">
              <a:solidFill>
                <a:schemeClr val="dk1"/>
              </a:solidFill>
              <a:latin typeface="Arial"/>
              <a:ea typeface="Arial"/>
              <a:cs typeface="Arial"/>
              <a:sym typeface="Arial"/>
            </a:endParaRPr>
          </a:p>
          <a:p>
            <a:pPr indent="-317500" lvl="0" marL="457200" rtl="0" algn="just">
              <a:lnSpc>
                <a:spcPct val="15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N-S: Sensing (S) or INtuition (N)</a:t>
            </a:r>
            <a:endParaRPr sz="1400">
              <a:solidFill>
                <a:schemeClr val="dk1"/>
              </a:solidFill>
              <a:latin typeface="Arial"/>
              <a:ea typeface="Arial"/>
              <a:cs typeface="Arial"/>
              <a:sym typeface="Arial"/>
            </a:endParaRPr>
          </a:p>
          <a:p>
            <a:pPr indent="-317500" lvl="0" marL="457200" rtl="0" algn="just">
              <a:lnSpc>
                <a:spcPct val="15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T-F: Thinking (T) or Feeling (F) </a:t>
            </a:r>
            <a:endParaRPr sz="1400">
              <a:solidFill>
                <a:schemeClr val="dk1"/>
              </a:solidFill>
              <a:latin typeface="Arial"/>
              <a:ea typeface="Arial"/>
              <a:cs typeface="Arial"/>
              <a:sym typeface="Arial"/>
            </a:endParaRPr>
          </a:p>
          <a:p>
            <a:pPr indent="-317500" lvl="0" marL="457200" rtl="0" algn="just">
              <a:lnSpc>
                <a:spcPct val="15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J-P: Judging (J) or Perceiving (P)</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dk1"/>
              </a:solidFill>
              <a:highlight>
                <a:srgbClr val="FFFFFF"/>
              </a:highlight>
              <a:latin typeface="Arial"/>
              <a:ea typeface="Arial"/>
              <a:cs typeface="Arial"/>
              <a:sym typeface="Arial"/>
            </a:endParaRPr>
          </a:p>
        </p:txBody>
      </p:sp>
      <p:sp>
        <p:nvSpPr>
          <p:cNvPr id="150" name="Google Shape;150;p30"/>
          <p:cNvSpPr txBox="1"/>
          <p:nvPr>
            <p:ph type="ctrTitle"/>
          </p:nvPr>
        </p:nvSpPr>
        <p:spPr>
          <a:xfrm>
            <a:off x="1025976" y="34262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nvSpPr>
        <p:spPr>
          <a:xfrm>
            <a:off x="1025975" y="1552238"/>
            <a:ext cx="69261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Recruitment systems </a:t>
            </a:r>
            <a:endParaRPr/>
          </a:p>
          <a:p>
            <a:pPr indent="-317500" lvl="0" marL="457200" rtl="0" algn="l">
              <a:lnSpc>
                <a:spcPct val="150000"/>
              </a:lnSpc>
              <a:spcBef>
                <a:spcPts val="0"/>
              </a:spcBef>
              <a:spcAft>
                <a:spcPts val="0"/>
              </a:spcAft>
              <a:buSzPts val="1400"/>
              <a:buChar char="●"/>
            </a:pPr>
            <a:r>
              <a:rPr lang="en"/>
              <a:t>Personal Counseling Systems</a:t>
            </a:r>
            <a:endParaRPr/>
          </a:p>
          <a:p>
            <a:pPr indent="-317500" lvl="0" marL="457200" rtl="0" algn="l">
              <a:lnSpc>
                <a:spcPct val="150000"/>
              </a:lnSpc>
              <a:spcBef>
                <a:spcPts val="0"/>
              </a:spcBef>
              <a:spcAft>
                <a:spcPts val="0"/>
              </a:spcAft>
              <a:buSzPts val="1400"/>
              <a:buChar char="●"/>
            </a:pPr>
            <a:r>
              <a:rPr lang="en"/>
              <a:t>Computational Advertising,</a:t>
            </a:r>
            <a:endParaRPr/>
          </a:p>
          <a:p>
            <a:pPr indent="-317500" lvl="0" marL="457200" rtl="0" algn="l">
              <a:lnSpc>
                <a:spcPct val="150000"/>
              </a:lnSpc>
              <a:spcBef>
                <a:spcPts val="0"/>
              </a:spcBef>
              <a:spcAft>
                <a:spcPts val="0"/>
              </a:spcAft>
              <a:buSzPts val="1400"/>
              <a:buChar char="●"/>
            </a:pPr>
            <a:r>
              <a:rPr lang="en"/>
              <a:t>Marketing Science </a:t>
            </a:r>
            <a:endParaRPr/>
          </a:p>
          <a:p>
            <a:pPr indent="-317500" lvl="0" marL="457200" rtl="0" algn="l">
              <a:lnSpc>
                <a:spcPct val="150000"/>
              </a:lnSpc>
              <a:spcBef>
                <a:spcPts val="0"/>
              </a:spcBef>
              <a:spcAft>
                <a:spcPts val="0"/>
              </a:spcAft>
              <a:buSzPts val="1400"/>
              <a:buChar char="●"/>
            </a:pPr>
            <a:r>
              <a:rPr lang="en"/>
              <a:t>Enhanced Human-Computer Interaction</a:t>
            </a:r>
            <a:endParaRPr/>
          </a:p>
          <a:p>
            <a:pPr indent="-317500" lvl="0" marL="457200" rtl="0" algn="l">
              <a:lnSpc>
                <a:spcPct val="150000"/>
              </a:lnSpc>
              <a:spcBef>
                <a:spcPts val="0"/>
              </a:spcBef>
              <a:spcAft>
                <a:spcPts val="0"/>
              </a:spcAft>
              <a:buSzPts val="1400"/>
              <a:buChar char="●"/>
            </a:pPr>
            <a:r>
              <a:rPr lang="en"/>
              <a:t>Bank Credit Scoring Systems.</a:t>
            </a:r>
            <a:endParaRPr/>
          </a:p>
        </p:txBody>
      </p:sp>
      <p:sp>
        <p:nvSpPr>
          <p:cNvPr id="156" name="Google Shape;156;p31"/>
          <p:cNvSpPr txBox="1"/>
          <p:nvPr>
            <p:ph idx="4294967295" type="ctrTitle"/>
          </p:nvPr>
        </p:nvSpPr>
        <p:spPr>
          <a:xfrm>
            <a:off x="1025975" y="342625"/>
            <a:ext cx="7291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Personality Prediction ?</a:t>
            </a:r>
            <a:endParaRPr/>
          </a:p>
        </p:txBody>
      </p:sp>
      <p:sp>
        <p:nvSpPr>
          <p:cNvPr id="157" name="Google Shape;157;p31"/>
          <p:cNvSpPr txBox="1"/>
          <p:nvPr/>
        </p:nvSpPr>
        <p:spPr>
          <a:xfrm>
            <a:off x="1025975" y="3831950"/>
            <a:ext cx="662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Roboto Condensed Light"/>
                <a:ea typeface="Roboto Condensed Light"/>
                <a:cs typeface="Roboto Condensed Light"/>
                <a:sym typeface="Roboto Condensed Light"/>
              </a:rPr>
              <a:t>People often update statuses, posts, comments to express their feelings and opinions on social media. These expressions can be used to characterize the individual’s behavior, personality, and characteristics of their thought patterns.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nvSpPr>
        <p:spPr>
          <a:xfrm>
            <a:off x="1025975" y="1167550"/>
            <a:ext cx="76518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Comparison of machine learning algorithms for content based personality resolution of tweets</a:t>
            </a:r>
            <a:endParaRPr/>
          </a:p>
          <a:p>
            <a:pPr indent="0" lvl="0" marL="0" rtl="0" algn="l">
              <a:spcBef>
                <a:spcPts val="0"/>
              </a:spcBef>
              <a:spcAft>
                <a:spcPts val="0"/>
              </a:spcAft>
              <a:buClr>
                <a:schemeClr val="dk1"/>
              </a:buClr>
              <a:buSzPts val="1100"/>
              <a:buFont typeface="Arial"/>
              <a:buNone/>
            </a:pPr>
            <a:r>
              <a:rPr lang="en">
                <a:solidFill>
                  <a:schemeClr val="dk1"/>
                </a:solidFill>
              </a:rPr>
              <a:t>Shruti Garg, Ashwani Garg,</a:t>
            </a:r>
            <a:endParaRPr/>
          </a:p>
          <a:p>
            <a:pPr indent="0" lvl="0" marL="0" rtl="0" algn="l">
              <a:spcBef>
                <a:spcPts val="0"/>
              </a:spcBef>
              <a:spcAft>
                <a:spcPts val="0"/>
              </a:spcAft>
              <a:buClr>
                <a:schemeClr val="dk1"/>
              </a:buClr>
              <a:buSzPts val="1100"/>
              <a:buFont typeface="Arial"/>
              <a:buNone/>
            </a:pPr>
            <a:r>
              <a:rPr lang="en"/>
              <a:t>(</a:t>
            </a:r>
            <a:r>
              <a:rPr lang="en" u="sng">
                <a:solidFill>
                  <a:schemeClr val="hlink"/>
                </a:solidFill>
                <a:hlinkClick r:id="rId3"/>
              </a:rPr>
              <a:t>https://www.sciencedirect.com/science/article/pii/S2590291121000747</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Personality Prediction Using Machine Learning</a:t>
            </a:r>
            <a:endParaRPr/>
          </a:p>
          <a:p>
            <a:pPr indent="0" lvl="0" marL="0" rtl="0" algn="l">
              <a:spcBef>
                <a:spcPts val="0"/>
              </a:spcBef>
              <a:spcAft>
                <a:spcPts val="0"/>
              </a:spcAft>
              <a:buClr>
                <a:schemeClr val="dk1"/>
              </a:buClr>
              <a:buSzPts val="1100"/>
              <a:buFont typeface="Arial"/>
              <a:buNone/>
            </a:pPr>
            <a:r>
              <a:rPr lang="en"/>
              <a:t>Shilpa R,Supriya V, Sweta Prasad , Vinaya Varshini R,Uday Shankar SV</a:t>
            </a:r>
            <a:endParaRPr/>
          </a:p>
          <a:p>
            <a:pPr indent="0" lvl="0" marL="0" rtl="0" algn="l">
              <a:spcBef>
                <a:spcPts val="0"/>
              </a:spcBef>
              <a:spcAft>
                <a:spcPts val="0"/>
              </a:spcAft>
              <a:buClr>
                <a:schemeClr val="dk1"/>
              </a:buClr>
              <a:buSzPts val="1100"/>
              <a:buFont typeface="Arial"/>
              <a:buNone/>
            </a:pPr>
            <a:r>
              <a:rPr lang="en"/>
              <a:t>(</a:t>
            </a:r>
            <a:r>
              <a:rPr lang="en" u="sng">
                <a:solidFill>
                  <a:schemeClr val="hlink"/>
                </a:solidFill>
                <a:hlinkClick r:id="rId4"/>
              </a:rPr>
              <a:t>https://saejournal.com/wp-content/uploads/2021/07/Personality-Prediction-Using-Machine-Learning.pdf</a:t>
            </a:r>
            <a:r>
              <a:rPr lang="en"/>
              <a:t>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ABOUT MYER-BRIGGS TYPE INDICATOR </a:t>
            </a:r>
            <a:r>
              <a:rPr lang="en" u="sng">
                <a:solidFill>
                  <a:schemeClr val="hlink"/>
                </a:solidFill>
                <a:hlinkClick r:id="rId5"/>
              </a:rPr>
              <a:t>https://rismakov.com/mbti-prediction/category/xgboost</a:t>
            </a:r>
            <a:r>
              <a:rPr lang="en">
                <a:solidFill>
                  <a:schemeClr val="dk1"/>
                </a:solidFill>
              </a:rPr>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8" name="Google Shape;168;p33"/>
          <p:cNvSpPr txBox="1"/>
          <p:nvPr>
            <p:ph idx="4294967295" type="ctrTitle"/>
          </p:nvPr>
        </p:nvSpPr>
        <p:spPr>
          <a:xfrm>
            <a:off x="1025975" y="342625"/>
            <a:ext cx="7291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ctrTitle"/>
          </p:nvPr>
        </p:nvSpPr>
        <p:spPr>
          <a:xfrm>
            <a:off x="1025975" y="342625"/>
            <a:ext cx="72915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74" name="Google Shape;174;p34"/>
          <p:cNvSpPr txBox="1"/>
          <p:nvPr/>
        </p:nvSpPr>
        <p:spPr>
          <a:xfrm>
            <a:off x="1025975" y="1114950"/>
            <a:ext cx="7199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500"/>
              <a:t>The dataset used in this study is from the Myers–Briggs personality dataset which is openly available on Kaggle (</a:t>
            </a:r>
            <a:r>
              <a:rPr lang="en" sz="1500" u="sng">
                <a:solidFill>
                  <a:schemeClr val="hlink"/>
                </a:solidFill>
                <a:hlinkClick r:id="rId3"/>
              </a:rPr>
              <a:t>https://www.kaggle.com/datasnaek/mbti-type</a:t>
            </a:r>
            <a:r>
              <a:rPr lang="en" sz="1500"/>
              <a:t> ).</a:t>
            </a:r>
            <a:endParaRPr sz="1500"/>
          </a:p>
        </p:txBody>
      </p:sp>
      <p:sp>
        <p:nvSpPr>
          <p:cNvPr id="175" name="Google Shape;175;p34"/>
          <p:cNvSpPr txBox="1"/>
          <p:nvPr/>
        </p:nvSpPr>
        <p:spPr>
          <a:xfrm>
            <a:off x="1025975" y="2012900"/>
            <a:ext cx="2655600" cy="2147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lang="en" sz="1500"/>
              <a:t>8675 unique value</a:t>
            </a:r>
            <a:endParaRPr sz="1500"/>
          </a:p>
          <a:p>
            <a:pPr indent="-323850" lvl="0" marL="457200" rtl="0" algn="l">
              <a:lnSpc>
                <a:spcPct val="150000"/>
              </a:lnSpc>
              <a:spcBef>
                <a:spcPts val="0"/>
              </a:spcBef>
              <a:spcAft>
                <a:spcPts val="0"/>
              </a:spcAft>
              <a:buSzPts val="1500"/>
              <a:buChar char="●"/>
            </a:pPr>
            <a:r>
              <a:rPr lang="en" sz="1500"/>
              <a:t>First column : MBTI Personality Type </a:t>
            </a:r>
            <a:endParaRPr sz="1500"/>
          </a:p>
          <a:p>
            <a:pPr indent="-323850" lvl="0" marL="457200" rtl="0" algn="l">
              <a:lnSpc>
                <a:spcPct val="150000"/>
              </a:lnSpc>
              <a:spcBef>
                <a:spcPts val="0"/>
              </a:spcBef>
              <a:spcAft>
                <a:spcPts val="0"/>
              </a:spcAft>
              <a:buSzPts val="1500"/>
              <a:buChar char="●"/>
            </a:pPr>
            <a:r>
              <a:rPr lang="en" sz="1500"/>
              <a:t>Second Column : 50 things they have post</a:t>
            </a:r>
            <a:r>
              <a:rPr lang="en" sz="1500"/>
              <a:t>ed.</a:t>
            </a:r>
            <a:endParaRPr sz="1500"/>
          </a:p>
        </p:txBody>
      </p:sp>
      <p:pic>
        <p:nvPicPr>
          <p:cNvPr id="176" name="Google Shape;176;p34"/>
          <p:cNvPicPr preferRelativeResize="0"/>
          <p:nvPr/>
        </p:nvPicPr>
        <p:blipFill>
          <a:blip r:embed="rId4">
            <a:alphaModFix/>
          </a:blip>
          <a:stretch>
            <a:fillRect/>
          </a:stretch>
        </p:blipFill>
        <p:spPr>
          <a:xfrm>
            <a:off x="3769288" y="2012888"/>
            <a:ext cx="5286375" cy="214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5"/>
          <p:cNvPicPr preferRelativeResize="0"/>
          <p:nvPr/>
        </p:nvPicPr>
        <p:blipFill>
          <a:blip r:embed="rId3">
            <a:alphaModFix/>
          </a:blip>
          <a:stretch>
            <a:fillRect/>
          </a:stretch>
        </p:blipFill>
        <p:spPr>
          <a:xfrm>
            <a:off x="189325" y="1476875"/>
            <a:ext cx="5027801" cy="2189750"/>
          </a:xfrm>
          <a:prstGeom prst="rect">
            <a:avLst/>
          </a:prstGeom>
          <a:noFill/>
          <a:ln>
            <a:noFill/>
          </a:ln>
        </p:spPr>
      </p:pic>
      <p:sp>
        <p:nvSpPr>
          <p:cNvPr id="182" name="Google Shape;182;p35"/>
          <p:cNvSpPr txBox="1"/>
          <p:nvPr>
            <p:ph type="ctrTitle"/>
          </p:nvPr>
        </p:nvSpPr>
        <p:spPr>
          <a:xfrm>
            <a:off x="584200" y="142775"/>
            <a:ext cx="72915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Visualizing Dataset</a:t>
            </a:r>
            <a:endParaRPr/>
          </a:p>
        </p:txBody>
      </p:sp>
      <p:pic>
        <p:nvPicPr>
          <p:cNvPr id="183" name="Google Shape;183;p35"/>
          <p:cNvPicPr preferRelativeResize="0"/>
          <p:nvPr/>
        </p:nvPicPr>
        <p:blipFill>
          <a:blip r:embed="rId4">
            <a:alphaModFix/>
          </a:blip>
          <a:stretch>
            <a:fillRect/>
          </a:stretch>
        </p:blipFill>
        <p:spPr>
          <a:xfrm>
            <a:off x="5510649" y="2369774"/>
            <a:ext cx="3570249" cy="242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idx="2" type="ctrTitle"/>
          </p:nvPr>
        </p:nvSpPr>
        <p:spPr>
          <a:xfrm>
            <a:off x="968337" y="1110225"/>
            <a:ext cx="72915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 used for </a:t>
            </a:r>
            <a:r>
              <a:rPr lang="en"/>
              <a:t>Development</a:t>
            </a:r>
            <a:endParaRPr/>
          </a:p>
        </p:txBody>
      </p:sp>
      <p:sp>
        <p:nvSpPr>
          <p:cNvPr id="189" name="Google Shape;189;p36"/>
          <p:cNvSpPr txBox="1"/>
          <p:nvPr/>
        </p:nvSpPr>
        <p:spPr>
          <a:xfrm>
            <a:off x="926250" y="2175400"/>
            <a:ext cx="70572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 sz="1800"/>
              <a:t>NLTK (</a:t>
            </a:r>
            <a:r>
              <a:rPr lang="en" sz="1800">
                <a:solidFill>
                  <a:schemeClr val="dk1"/>
                </a:solidFill>
              </a:rPr>
              <a:t>natural language processing toolkit</a:t>
            </a:r>
            <a:r>
              <a:rPr lang="en" sz="1800"/>
              <a:t>) and XGBoost</a:t>
            </a:r>
            <a:endParaRPr sz="1800"/>
          </a:p>
          <a:p>
            <a:pPr indent="-342900" lvl="0" marL="457200" rtl="0" algn="l">
              <a:lnSpc>
                <a:spcPct val="150000"/>
              </a:lnSpc>
              <a:spcBef>
                <a:spcPts val="0"/>
              </a:spcBef>
              <a:spcAft>
                <a:spcPts val="0"/>
              </a:spcAft>
              <a:buSzPts val="1800"/>
              <a:buChar char="●"/>
            </a:pPr>
            <a:r>
              <a:rPr lang="en" sz="1800">
                <a:solidFill>
                  <a:schemeClr val="dk1"/>
                </a:solidFill>
              </a:rPr>
              <a:t>Frequency–Inverse Document Frequency </a:t>
            </a:r>
            <a:endParaRPr sz="1800"/>
          </a:p>
          <a:p>
            <a:pPr indent="-342900" lvl="0" marL="457200" rtl="0" algn="l">
              <a:lnSpc>
                <a:spcPct val="150000"/>
              </a:lnSpc>
              <a:spcBef>
                <a:spcPts val="0"/>
              </a:spcBef>
              <a:spcAft>
                <a:spcPts val="0"/>
              </a:spcAft>
              <a:buSzPts val="1800"/>
              <a:buChar char="●"/>
            </a:pPr>
            <a:r>
              <a:rPr lang="en" sz="1800"/>
              <a:t>Pandas, numpy, re, seaborn, matplotlib and sklearn are other Python libraries are used</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idx="2" type="ctrTitle"/>
          </p:nvPr>
        </p:nvSpPr>
        <p:spPr>
          <a:xfrm>
            <a:off x="926262" y="153275"/>
            <a:ext cx="72915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Pipeline</a:t>
            </a:r>
            <a:endParaRPr/>
          </a:p>
        </p:txBody>
      </p:sp>
      <p:sp>
        <p:nvSpPr>
          <p:cNvPr id="195" name="Google Shape;195;p37"/>
          <p:cNvSpPr txBox="1"/>
          <p:nvPr/>
        </p:nvSpPr>
        <p:spPr>
          <a:xfrm>
            <a:off x="926250" y="1177250"/>
            <a:ext cx="4995600" cy="3632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AutoNum type="arabicPeriod"/>
            </a:pPr>
            <a:r>
              <a:rPr b="1" lang="en">
                <a:solidFill>
                  <a:schemeClr val="dk1"/>
                </a:solidFill>
              </a:rPr>
              <a:t>Preprocessing of Dataset </a:t>
            </a:r>
            <a:endParaRPr b="1">
              <a:solidFill>
                <a:schemeClr val="dk1"/>
              </a:solidFill>
            </a:endParaRPr>
          </a:p>
          <a:p>
            <a:pPr indent="-317500" lvl="1" marL="1371600" rtl="0" algn="l">
              <a:lnSpc>
                <a:spcPct val="150000"/>
              </a:lnSpc>
              <a:spcBef>
                <a:spcPts val="0"/>
              </a:spcBef>
              <a:spcAft>
                <a:spcPts val="0"/>
              </a:spcAft>
              <a:buClr>
                <a:schemeClr val="dk1"/>
              </a:buClr>
              <a:buSzPts val="1400"/>
              <a:buAutoNum type="alphaLcPeriod"/>
            </a:pPr>
            <a:r>
              <a:rPr lang="en">
                <a:solidFill>
                  <a:schemeClr val="dk1"/>
                </a:solidFill>
              </a:rPr>
              <a:t>URL’s and Stop words were removed from the dataset.</a:t>
            </a:r>
            <a:endParaRPr>
              <a:solidFill>
                <a:schemeClr val="dk1"/>
              </a:solidFill>
            </a:endParaRPr>
          </a:p>
          <a:p>
            <a:pPr indent="-317500" lvl="1" marL="1371600" rtl="0" algn="l">
              <a:lnSpc>
                <a:spcPct val="150000"/>
              </a:lnSpc>
              <a:spcBef>
                <a:spcPts val="0"/>
              </a:spcBef>
              <a:spcAft>
                <a:spcPts val="0"/>
              </a:spcAft>
              <a:buClr>
                <a:schemeClr val="dk1"/>
              </a:buClr>
              <a:buSzPts val="1400"/>
              <a:buAutoNum type="alphaLcPeriod"/>
            </a:pPr>
            <a:r>
              <a:rPr lang="en">
                <a:solidFill>
                  <a:schemeClr val="dk1"/>
                </a:solidFill>
              </a:rPr>
              <a:t>Splitting the MBTI personality into four letters and binarising it.</a:t>
            </a:r>
            <a:endParaRPr>
              <a:solidFill>
                <a:schemeClr val="dk1"/>
              </a:solidFill>
            </a:endParaRPr>
          </a:p>
          <a:p>
            <a:pPr indent="-317500" lvl="1" marL="1371600" rtl="0" algn="l">
              <a:lnSpc>
                <a:spcPct val="150000"/>
              </a:lnSpc>
              <a:spcBef>
                <a:spcPts val="0"/>
              </a:spcBef>
              <a:spcAft>
                <a:spcPts val="0"/>
              </a:spcAft>
              <a:buClr>
                <a:schemeClr val="dk1"/>
              </a:buClr>
              <a:buSzPts val="1400"/>
              <a:buAutoNum type="alphaLcPeriod"/>
            </a:pPr>
            <a:r>
              <a:rPr lang="en">
                <a:solidFill>
                  <a:schemeClr val="dk1"/>
                </a:solidFill>
              </a:rPr>
              <a:t>the text was lemmatised, i.e., inflected forms of the words were transformed into their root words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96" name="Google Shape;196;p37"/>
          <p:cNvPicPr preferRelativeResize="0"/>
          <p:nvPr/>
        </p:nvPicPr>
        <p:blipFill>
          <a:blip r:embed="rId3">
            <a:alphaModFix/>
          </a:blip>
          <a:stretch>
            <a:fillRect/>
          </a:stretch>
        </p:blipFill>
        <p:spPr>
          <a:xfrm>
            <a:off x="6092850" y="1177250"/>
            <a:ext cx="2567300" cy="2567300"/>
          </a:xfrm>
          <a:prstGeom prst="rect">
            <a:avLst/>
          </a:prstGeom>
          <a:noFill/>
          <a:ln>
            <a:noFill/>
          </a:ln>
        </p:spPr>
      </p:pic>
      <p:sp>
        <p:nvSpPr>
          <p:cNvPr id="197" name="Google Shape;197;p37"/>
          <p:cNvSpPr txBox="1"/>
          <p:nvPr/>
        </p:nvSpPr>
        <p:spPr>
          <a:xfrm>
            <a:off x="926250" y="4018000"/>
            <a:ext cx="80676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rPr>
              <a:t> </a:t>
            </a:r>
            <a:r>
              <a:rPr b="1" lang="en">
                <a:solidFill>
                  <a:schemeClr val="dk1"/>
                </a:solidFill>
              </a:rPr>
              <a:t> 2.  Feature Engineering </a:t>
            </a:r>
            <a:endParaRPr b="1">
              <a:solidFill>
                <a:schemeClr val="dk1"/>
              </a:solidFill>
            </a:endParaRPr>
          </a:p>
          <a:p>
            <a:pPr indent="-317500" lvl="0" marL="1371600" rtl="0" algn="l">
              <a:lnSpc>
                <a:spcPct val="150000"/>
              </a:lnSpc>
              <a:spcBef>
                <a:spcPts val="0"/>
              </a:spcBef>
              <a:spcAft>
                <a:spcPts val="0"/>
              </a:spcAft>
              <a:buClr>
                <a:schemeClr val="dk1"/>
              </a:buClr>
              <a:buSzPts val="1400"/>
              <a:buAutoNum type="alphaLcPeriod"/>
            </a:pPr>
            <a:r>
              <a:rPr lang="en">
                <a:solidFill>
                  <a:schemeClr val="dk1"/>
                </a:solidFill>
              </a:rPr>
              <a:t>Vectorise with Count and Term Frequency–Inverse Document Frequency (TF–IDF)</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